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8"/>
  </p:notesMasterIdLst>
  <p:handoutMasterIdLst>
    <p:handoutMasterId r:id="rId29"/>
  </p:handoutMasterIdLst>
  <p:sldIdLst>
    <p:sldId id="259" r:id="rId2"/>
    <p:sldId id="321" r:id="rId3"/>
    <p:sldId id="266" r:id="rId4"/>
    <p:sldId id="307" r:id="rId5"/>
    <p:sldId id="325" r:id="rId6"/>
    <p:sldId id="329" r:id="rId7"/>
    <p:sldId id="326" r:id="rId8"/>
    <p:sldId id="330" r:id="rId9"/>
    <p:sldId id="327" r:id="rId10"/>
    <p:sldId id="324" r:id="rId11"/>
    <p:sldId id="332" r:id="rId12"/>
    <p:sldId id="333" r:id="rId13"/>
    <p:sldId id="334" r:id="rId14"/>
    <p:sldId id="335" r:id="rId15"/>
    <p:sldId id="336" r:id="rId16"/>
    <p:sldId id="337" r:id="rId17"/>
    <p:sldId id="338" r:id="rId18"/>
    <p:sldId id="328" r:id="rId19"/>
    <p:sldId id="331" r:id="rId20"/>
    <p:sldId id="340" r:id="rId21"/>
    <p:sldId id="342" r:id="rId22"/>
    <p:sldId id="343" r:id="rId23"/>
    <p:sldId id="345" r:id="rId24"/>
    <p:sldId id="344" r:id="rId25"/>
    <p:sldId id="346" r:id="rId26"/>
    <p:sldId id="269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C884"/>
    <a:srgbClr val="FA7D87"/>
    <a:srgbClr val="FCEAEB"/>
    <a:srgbClr val="F8D3D4"/>
    <a:srgbClr val="ED636D"/>
    <a:srgbClr val="B7AEAF"/>
    <a:srgbClr val="CFEAF6"/>
    <a:srgbClr val="92D050"/>
    <a:srgbClr val="FDFDDF"/>
    <a:srgbClr val="3D3D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68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894" y="9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984"/>
    </p:cViewPr>
  </p:sorter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2019-11-24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0BA11-FEDB-4E64-B4BE-9FDEE8123FE3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D56DB-D808-478E-8624-F84E557D34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903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25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520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156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123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0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35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36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16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417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87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14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0478F-8E5F-4F47-A1F2-76F3C50F715F}"/>
              </a:ext>
            </a:extLst>
          </p:cNvPr>
          <p:cNvSpPr txBox="1"/>
          <p:nvPr userDrawn="1"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25045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smwin/Late-night-snacks_node.js-mysql" TargetMode="External"/><Relationship Id="rId2" Type="http://schemas.openxmlformats.org/officeDocument/2006/relationships/hyperlink" Target="https://youtu.be/2W-BqPaD2o8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5DD2BA3A-EDE8-4ABF-98D2-6DE306DD5366}"/>
              </a:ext>
            </a:extLst>
          </p:cNvPr>
          <p:cNvGrpSpPr/>
          <p:nvPr/>
        </p:nvGrpSpPr>
        <p:grpSpPr>
          <a:xfrm>
            <a:off x="625832" y="1666978"/>
            <a:ext cx="11246954" cy="3357854"/>
            <a:chOff x="825169" y="1347430"/>
            <a:chExt cx="11246954" cy="335785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4E44113-F8D0-48E2-8B50-BE63EF2F1235}"/>
                </a:ext>
              </a:extLst>
            </p:cNvPr>
            <p:cNvGrpSpPr/>
            <p:nvPr/>
          </p:nvGrpSpPr>
          <p:grpSpPr>
            <a:xfrm>
              <a:off x="825169" y="1347430"/>
              <a:ext cx="9716121" cy="3247042"/>
              <a:chOff x="785279" y="-161135"/>
              <a:chExt cx="9601257" cy="3218546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762DC43-B39B-4E34-8E49-74070A6B62AC}"/>
                  </a:ext>
                </a:extLst>
              </p:cNvPr>
              <p:cNvSpPr txBox="1"/>
              <p:nvPr/>
            </p:nvSpPr>
            <p:spPr>
              <a:xfrm>
                <a:off x="785279" y="254811"/>
                <a:ext cx="182547" cy="8542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altLang="ko-KR" sz="5000" b="1" spc="-300" dirty="0">
                  <a:solidFill>
                    <a:schemeClr val="bg2">
                      <a:lumMod val="75000"/>
                      <a:alpha val="3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565C3C5-D89B-4084-943B-1E91DCE744EF}"/>
                  </a:ext>
                </a:extLst>
              </p:cNvPr>
              <p:cNvSpPr txBox="1"/>
              <p:nvPr/>
            </p:nvSpPr>
            <p:spPr>
              <a:xfrm>
                <a:off x="785279" y="-161135"/>
                <a:ext cx="9601257" cy="32185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0" b="1" spc="-300" dirty="0">
                    <a:solidFill>
                      <a:srgbClr val="4CC884"/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나만의 </a:t>
                </a:r>
                <a:r>
                  <a:rPr lang="ko-KR" altLang="en-US" sz="8000" b="1" spc="-300" dirty="0">
                    <a:solidFill>
                      <a:srgbClr val="FA7D87"/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야식</a:t>
                </a:r>
                <a:r>
                  <a:rPr lang="ko-KR" altLang="en-US" sz="8000" b="1" spc="-300" dirty="0">
                    <a:solidFill>
                      <a:srgbClr val="4CC884"/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다이어리</a:t>
                </a:r>
                <a:endParaRPr lang="en-US" altLang="ko-KR" sz="3500" b="1" spc="-300" dirty="0">
                  <a:solidFill>
                    <a:srgbClr val="4CC884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r>
                  <a:rPr lang="en-US" altLang="ko-KR" sz="3500" b="1" spc="-300" dirty="0">
                    <a:solidFill>
                      <a:schemeClr val="accent1">
                        <a:alpha val="70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                                </a:t>
                </a:r>
                <a:endParaRPr lang="en-US" altLang="ko-KR" sz="3500" b="1" spc="-3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r>
                  <a:rPr lang="en-US" altLang="ko-KR" sz="3600" b="1" spc="-3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   </a:t>
                </a:r>
              </a:p>
              <a:p>
                <a:pPr algn="ctr"/>
                <a:r>
                  <a:rPr lang="en-US" altLang="ko-KR" sz="5400" b="1" spc="-3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20142731 </a:t>
                </a:r>
                <a:r>
                  <a:rPr lang="ko-KR" altLang="en-US" sz="5400" b="1" spc="-3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우승민</a:t>
                </a:r>
                <a:endParaRPr lang="en-US" altLang="ko-KR" sz="5400" b="1" spc="-3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</p:grp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DA896BC1-D10A-4C18-A42E-27A84D24DD64}"/>
                </a:ext>
              </a:extLst>
            </p:cNvPr>
            <p:cNvSpPr/>
            <p:nvPr/>
          </p:nvSpPr>
          <p:spPr>
            <a:xfrm>
              <a:off x="8695389" y="2838383"/>
              <a:ext cx="2165604" cy="1866900"/>
            </a:xfrm>
            <a:prstGeom prst="triangle">
              <a:avLst/>
            </a:prstGeom>
            <a:solidFill>
              <a:srgbClr val="00B05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ACB7D363-B11F-40C7-86E9-14ED18A40444}"/>
                </a:ext>
              </a:extLst>
            </p:cNvPr>
            <p:cNvSpPr/>
            <p:nvPr/>
          </p:nvSpPr>
          <p:spPr>
            <a:xfrm>
              <a:off x="9906519" y="2838383"/>
              <a:ext cx="2165604" cy="186690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7E0D1C3-0573-43BA-ADE8-144D6EF5C81A}"/>
              </a:ext>
            </a:extLst>
          </p:cNvPr>
          <p:cNvSpPr/>
          <p:nvPr/>
        </p:nvSpPr>
        <p:spPr>
          <a:xfrm>
            <a:off x="9578854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747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52790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–main.js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E1F5B62-885D-4811-A602-0EABA3C1F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136576"/>
            <a:ext cx="7581900" cy="54483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365E468-2433-4C8D-A222-CAF8E2748650}"/>
              </a:ext>
            </a:extLst>
          </p:cNvPr>
          <p:cNvSpPr/>
          <p:nvPr/>
        </p:nvSpPr>
        <p:spPr>
          <a:xfrm>
            <a:off x="1356913" y="3429000"/>
            <a:ext cx="1362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home </a:t>
            </a:r>
            <a:r>
              <a:rPr lang="ko-KR" altLang="en-US" b="1" dirty="0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화면</a:t>
            </a:r>
            <a:endParaRPr lang="en-US" altLang="ko-KR" b="1" dirty="0">
              <a:solidFill>
                <a:schemeClr val="dk1"/>
              </a:solidFill>
              <a:latin typeface="배달의민족 도현" panose="020B0600000101010101" pitchFamily="34" charset="-127"/>
              <a:ea typeface="배달의민족 도현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2790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52790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–main.js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365E468-2433-4C8D-A222-CAF8E2748650}"/>
              </a:ext>
            </a:extLst>
          </p:cNvPr>
          <p:cNvSpPr/>
          <p:nvPr/>
        </p:nvSpPr>
        <p:spPr>
          <a:xfrm>
            <a:off x="1366438" y="3333749"/>
            <a:ext cx="1372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menu </a:t>
            </a:r>
            <a:r>
              <a:rPr lang="ko-KR" altLang="en-US" b="1" dirty="0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화면</a:t>
            </a:r>
            <a:endParaRPr lang="en-US" altLang="ko-KR" b="1" dirty="0">
              <a:solidFill>
                <a:schemeClr val="dk1"/>
              </a:solidFill>
              <a:latin typeface="배달의민족 도현" panose="020B0600000101010101" pitchFamily="34" charset="-127"/>
              <a:ea typeface="배달의민족 도현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17C0B5-7C39-426B-86A5-F10DF1AB4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1322902"/>
            <a:ext cx="7286625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744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52790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–main.js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365E468-2433-4C8D-A222-CAF8E2748650}"/>
              </a:ext>
            </a:extLst>
          </p:cNvPr>
          <p:cNvSpPr/>
          <p:nvPr/>
        </p:nvSpPr>
        <p:spPr>
          <a:xfrm>
            <a:off x="1739307" y="3333749"/>
            <a:ext cx="1289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diary </a:t>
            </a:r>
            <a:r>
              <a:rPr lang="ko-KR" altLang="en-US" b="1" dirty="0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화면</a:t>
            </a:r>
            <a:endParaRPr lang="en-US" altLang="ko-KR" b="1" dirty="0">
              <a:solidFill>
                <a:schemeClr val="dk1"/>
              </a:solidFill>
              <a:latin typeface="배달의민족 도현" panose="020B0600000101010101" pitchFamily="34" charset="-127"/>
              <a:ea typeface="배달의민족 도현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254197-9A2E-47B5-9B85-7438EBE09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123" y="908019"/>
            <a:ext cx="6105439" cy="588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88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52790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–main.js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365E468-2433-4C8D-A222-CAF8E2748650}"/>
              </a:ext>
            </a:extLst>
          </p:cNvPr>
          <p:cNvSpPr/>
          <p:nvPr/>
        </p:nvSpPr>
        <p:spPr>
          <a:xfrm>
            <a:off x="887204" y="2417264"/>
            <a:ext cx="2117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create_diary</a:t>
            </a:r>
            <a:r>
              <a:rPr lang="ko-KR" altLang="en-US" b="1" dirty="0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화면</a:t>
            </a:r>
            <a:endParaRPr lang="en-US" altLang="ko-KR" b="1" dirty="0">
              <a:solidFill>
                <a:schemeClr val="dk1"/>
              </a:solidFill>
              <a:latin typeface="배달의민족 도현" panose="020B0600000101010101" pitchFamily="34" charset="-127"/>
              <a:ea typeface="배달의민족 도현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AC1BA55-1344-4F39-84DB-E4E1895DCB8C}"/>
              </a:ext>
            </a:extLst>
          </p:cNvPr>
          <p:cNvSpPr/>
          <p:nvPr/>
        </p:nvSpPr>
        <p:spPr>
          <a:xfrm>
            <a:off x="887204" y="5294796"/>
            <a:ext cx="2037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create_process</a:t>
            </a:r>
            <a:endParaRPr lang="en-US" altLang="ko-KR" b="1" dirty="0">
              <a:solidFill>
                <a:schemeClr val="dk1"/>
              </a:solidFill>
              <a:latin typeface="배달의민족 도현" panose="020B0600000101010101" pitchFamily="34" charset="-127"/>
              <a:ea typeface="배달의민족 도현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7D8D1B-2D32-4B55-8EC2-0AFB96B7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833" y="964548"/>
            <a:ext cx="8725353" cy="576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584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52790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–main.js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365E468-2433-4C8D-A222-CAF8E2748650}"/>
              </a:ext>
            </a:extLst>
          </p:cNvPr>
          <p:cNvSpPr/>
          <p:nvPr/>
        </p:nvSpPr>
        <p:spPr>
          <a:xfrm>
            <a:off x="87566" y="3429000"/>
            <a:ext cx="2138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update_diary</a:t>
            </a:r>
            <a:r>
              <a:rPr lang="ko-KR" altLang="en-US" b="1" dirty="0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화면</a:t>
            </a:r>
            <a:endParaRPr lang="en-US" altLang="ko-KR" b="1" dirty="0">
              <a:solidFill>
                <a:schemeClr val="dk1"/>
              </a:solidFill>
              <a:latin typeface="배달의민족 도현" panose="020B0600000101010101" pitchFamily="34" charset="-127"/>
              <a:ea typeface="배달의민족 도현" panose="020B0600000101010101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AEFA9D6-70B8-405E-8B00-145554F74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158" y="1062661"/>
            <a:ext cx="9775905" cy="560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317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52790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–main.js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365E468-2433-4C8D-A222-CAF8E2748650}"/>
              </a:ext>
            </a:extLst>
          </p:cNvPr>
          <p:cNvSpPr/>
          <p:nvPr/>
        </p:nvSpPr>
        <p:spPr>
          <a:xfrm>
            <a:off x="749440" y="1952429"/>
            <a:ext cx="2058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update_process</a:t>
            </a:r>
            <a:endParaRPr lang="en-US" altLang="ko-KR" b="1" dirty="0">
              <a:solidFill>
                <a:schemeClr val="dk1"/>
              </a:solidFill>
              <a:latin typeface="배달의민족 도현" panose="020B0600000101010101" pitchFamily="34" charset="-127"/>
              <a:ea typeface="배달의민족 도현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CA973C-DC78-4680-B11B-DCFD5A621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521" y="908019"/>
            <a:ext cx="7540516" cy="591139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675C616F-D590-4585-B1DC-F402325CB6EB}"/>
              </a:ext>
            </a:extLst>
          </p:cNvPr>
          <p:cNvSpPr/>
          <p:nvPr/>
        </p:nvSpPr>
        <p:spPr>
          <a:xfrm>
            <a:off x="749440" y="4536240"/>
            <a:ext cx="16289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>
                <a:solidFill>
                  <a:schemeClr val="dk1"/>
                </a:solidFill>
                <a:latin typeface="배달의민족 도현" panose="020B0600000101010101" pitchFamily="34" charset="-127"/>
                <a:ea typeface="배달의민족 도현" panose="020B0600000101010101" pitchFamily="34" charset="-127"/>
              </a:rPr>
              <a:t>delete_diary</a:t>
            </a:r>
            <a:endParaRPr lang="en-US" altLang="ko-KR" b="1" dirty="0">
              <a:solidFill>
                <a:schemeClr val="dk1"/>
              </a:solidFill>
              <a:latin typeface="배달의민족 도현" panose="020B0600000101010101" pitchFamily="34" charset="-127"/>
              <a:ea typeface="배달의민족 도현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2040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60853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–template.js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B1AD20-8E86-453C-ADD1-71CED502B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38" y="1319376"/>
            <a:ext cx="5580655" cy="48231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A402930-BAD9-412F-9E76-F7A24D92B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209" y="1319376"/>
            <a:ext cx="5601505" cy="410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72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60853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–template.js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C960C9A-AFAB-4BDB-9DD9-554F3C46B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38" y="1151417"/>
            <a:ext cx="4779171" cy="556960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C55D21B-32F5-42D5-8A12-0541BB669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5935" y="908019"/>
            <a:ext cx="6319367" cy="58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7754" y="2285885"/>
            <a:ext cx="17908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005</a:t>
            </a:r>
            <a:endParaRPr lang="ko-KR" altLang="en-US" sz="7200" b="1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780" y="3549402"/>
            <a:ext cx="146706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</a:t>
            </a:r>
            <a:endParaRPr lang="ko-KR" altLang="ko-KR" sz="5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387754" y="3392488"/>
            <a:ext cx="663716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40FC47-00CB-4CC1-B46C-6445D6C3192A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A17A307-8EFA-44EA-AAC2-2B15DBA0EC0A}"/>
              </a:ext>
            </a:extLst>
          </p:cNvPr>
          <p:cNvGrpSpPr/>
          <p:nvPr/>
        </p:nvGrpSpPr>
        <p:grpSpPr>
          <a:xfrm>
            <a:off x="6721467" y="1454825"/>
            <a:ext cx="5199133" cy="3828374"/>
            <a:chOff x="6823065" y="1454825"/>
            <a:chExt cx="5199133" cy="3828374"/>
          </a:xfrm>
        </p:grpSpPr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79232C75-4465-48FA-8F85-4C304180195A}"/>
                </a:ext>
              </a:extLst>
            </p:cNvPr>
            <p:cNvSpPr/>
            <p:nvPr/>
          </p:nvSpPr>
          <p:spPr>
            <a:xfrm>
              <a:off x="6823065" y="1454825"/>
              <a:ext cx="3334365" cy="382837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54A47154-70E9-48CC-BE7C-293566D22DE0}"/>
                </a:ext>
              </a:extLst>
            </p:cNvPr>
            <p:cNvSpPr/>
            <p:nvPr/>
          </p:nvSpPr>
          <p:spPr>
            <a:xfrm>
              <a:off x="8687833" y="1454825"/>
              <a:ext cx="3334365" cy="3828374"/>
            </a:xfrm>
            <a:prstGeom prst="triangle">
              <a:avLst/>
            </a:prstGeom>
            <a:solidFill>
              <a:srgbClr val="4CC8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0240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C8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rgbClr val="FA7D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rgbClr val="4CC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58368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화면단위 캡쳐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 home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C6908E-E44E-498C-9ED1-E82144A261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316" y="944892"/>
            <a:ext cx="6331368" cy="584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00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3043" y="173537"/>
            <a:ext cx="167065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Contents</a:t>
            </a:r>
            <a:endParaRPr lang="ko-KR" altLang="en-US" sz="2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5" name="직각 삼각형 24"/>
          <p:cNvSpPr/>
          <p:nvPr/>
        </p:nvSpPr>
        <p:spPr>
          <a:xfrm flipH="1">
            <a:off x="8048846" y="0"/>
            <a:ext cx="4143153" cy="6858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6" name="직각 삼각형 25"/>
          <p:cNvSpPr/>
          <p:nvPr/>
        </p:nvSpPr>
        <p:spPr>
          <a:xfrm flipH="1" flipV="1">
            <a:off x="8077876" y="4931"/>
            <a:ext cx="4143153" cy="6821488"/>
          </a:xfrm>
          <a:prstGeom prst="rtTriangle">
            <a:avLst/>
          </a:prstGeom>
          <a:solidFill>
            <a:srgbClr val="4CC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27" name="직선 연결선 26"/>
          <p:cNvCxnSpPr>
            <a:cxnSpLocks/>
          </p:cNvCxnSpPr>
          <p:nvPr/>
        </p:nvCxnSpPr>
        <p:spPr>
          <a:xfrm>
            <a:off x="353686" y="580969"/>
            <a:ext cx="1465589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D91D8B58-6C86-4ACF-892F-3FEDD16CB688}"/>
              </a:ext>
            </a:extLst>
          </p:cNvPr>
          <p:cNvGrpSpPr/>
          <p:nvPr/>
        </p:nvGrpSpPr>
        <p:grpSpPr>
          <a:xfrm>
            <a:off x="353686" y="1058709"/>
            <a:ext cx="7168467" cy="4740582"/>
            <a:chOff x="200805" y="806971"/>
            <a:chExt cx="7168467" cy="4740582"/>
          </a:xfrm>
        </p:grpSpPr>
        <p:grpSp>
          <p:nvGrpSpPr>
            <p:cNvPr id="8" name="그룹 7"/>
            <p:cNvGrpSpPr/>
            <p:nvPr/>
          </p:nvGrpSpPr>
          <p:grpSpPr>
            <a:xfrm>
              <a:off x="272117" y="924085"/>
              <a:ext cx="7097155" cy="4623468"/>
              <a:chOff x="185264" y="3018699"/>
              <a:chExt cx="7097155" cy="3905735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3741025" y="3023404"/>
                <a:ext cx="3541394" cy="415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endParaRPr lang="en-US" altLang="ko-KR" sz="2000" spc="-150" dirty="0"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2204166" y="6508436"/>
                <a:ext cx="3541394" cy="415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endParaRPr lang="en-US" altLang="ko-KR" sz="2000" spc="-150" dirty="0"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Arial" panose="020B0604020202020204" pitchFamily="34" charset="0"/>
                </a:endParaRPr>
              </a:p>
            </p:txBody>
          </p:sp>
          <p:grpSp>
            <p:nvGrpSpPr>
              <p:cNvPr id="11" name="그룹 10"/>
              <p:cNvGrpSpPr/>
              <p:nvPr/>
            </p:nvGrpSpPr>
            <p:grpSpPr>
              <a:xfrm>
                <a:off x="185264" y="3018699"/>
                <a:ext cx="5091745" cy="1467482"/>
                <a:chOff x="185264" y="3068029"/>
                <a:chExt cx="5091745" cy="1467482"/>
              </a:xfrm>
            </p:grpSpPr>
            <p:sp>
              <p:nvSpPr>
                <p:cNvPr id="23" name="TextBox 22"/>
                <p:cNvSpPr txBox="1"/>
                <p:nvPr/>
              </p:nvSpPr>
              <p:spPr>
                <a:xfrm>
                  <a:off x="185264" y="3068029"/>
                  <a:ext cx="471604" cy="4679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3000" dirty="0">
                      <a:latin typeface="배달의민족 도현" panose="020B0600000101010101" pitchFamily="50" charset="-127"/>
                      <a:ea typeface="배달의민족 도현" panose="020B0600000101010101" pitchFamily="50" charset="-127"/>
                    </a:rPr>
                    <a:t> 1</a:t>
                  </a:r>
                  <a:endParaRPr lang="ko-KR" altLang="en-US" sz="30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918123" y="3081230"/>
                  <a:ext cx="4358886" cy="64999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400" b="1" spc="-150" dirty="0">
                      <a:latin typeface="배달의민족 도현" panose="020B0600000101010101" pitchFamily="50" charset="-127"/>
                      <a:ea typeface="배달의민족 도현" panose="020B0600000101010101" pitchFamily="50" charset="-127"/>
                    </a:rPr>
                    <a:t> </a:t>
                  </a:r>
                  <a:r>
                    <a:rPr lang="ko-KR" altLang="en-US" sz="4400" b="1" spc="-150" dirty="0" err="1">
                      <a:latin typeface="배달의민족 도현" panose="020B0600000101010101" pitchFamily="50" charset="-127"/>
                      <a:ea typeface="배달의민족 도현" panose="020B0600000101010101" pitchFamily="50" charset="-127"/>
                    </a:rPr>
                    <a:t>사이트맵</a:t>
                  </a:r>
                  <a:r>
                    <a:rPr lang="ko-KR" altLang="en-US" sz="4400" b="1" spc="-150" dirty="0">
                      <a:latin typeface="배달의민족 도현" panose="020B0600000101010101" pitchFamily="50" charset="-127"/>
                      <a:ea typeface="배달의민족 도현" panose="020B0600000101010101" pitchFamily="50" charset="-127"/>
                    </a:rPr>
                    <a:t> 구성도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D95D9C44-DC54-49C7-BED3-9B9434EE1931}"/>
                    </a:ext>
                  </a:extLst>
                </p:cNvPr>
                <p:cNvSpPr txBox="1"/>
                <p:nvPr/>
              </p:nvSpPr>
              <p:spPr>
                <a:xfrm>
                  <a:off x="1102854" y="3885516"/>
                  <a:ext cx="2739853" cy="64999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400" b="1" spc="-150" dirty="0">
                      <a:latin typeface="배달의민족 도현" panose="020B0600000101010101" pitchFamily="50" charset="-127"/>
                      <a:ea typeface="배달의민족 도현" panose="020B0600000101010101" pitchFamily="50" charset="-127"/>
                    </a:rPr>
                    <a:t>DB</a:t>
                  </a:r>
                  <a:r>
                    <a:rPr lang="ko-KR" altLang="en-US" sz="4400" b="1" spc="-150" dirty="0">
                      <a:latin typeface="배달의민족 도현" panose="020B0600000101010101" pitchFamily="50" charset="-127"/>
                      <a:ea typeface="배달의민족 도현" panose="020B0600000101010101" pitchFamily="50" charset="-127"/>
                    </a:rPr>
                    <a:t> 구성도</a:t>
                  </a:r>
                </a:p>
              </p:txBody>
            </p:sp>
          </p:grpSp>
          <p:sp>
            <p:nvSpPr>
              <p:cNvPr id="22" name="TextBox 21"/>
              <p:cNvSpPr txBox="1"/>
              <p:nvPr/>
            </p:nvSpPr>
            <p:spPr>
              <a:xfrm>
                <a:off x="918123" y="3927733"/>
                <a:ext cx="184731" cy="402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2500" spc="-15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1107873" y="4713650"/>
                <a:ext cx="5814412" cy="8839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b="1" spc="-15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모듈 구성도</a:t>
                </a:r>
                <a:r>
                  <a:rPr lang="en-US" altLang="ko-KR" sz="4400" b="1" spc="-15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(</a:t>
                </a:r>
                <a:r>
                  <a:rPr lang="ko-KR" altLang="en-US" sz="4400" b="1" spc="-15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기능 설명</a:t>
                </a:r>
                <a:r>
                  <a:rPr lang="en-US" altLang="ko-KR" sz="4400" b="1" spc="-15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)</a:t>
                </a:r>
                <a:endParaRPr lang="ko-KR" altLang="en-US" sz="4400" b="1" spc="-15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endParaRPr lang="ko-KR" altLang="en-US" dirty="0"/>
              </a:p>
            </p:txBody>
          </p:sp>
        </p:grpSp>
        <p:sp>
          <p:nvSpPr>
            <p:cNvPr id="33" name="눈물 방울 32">
              <a:extLst>
                <a:ext uri="{FF2B5EF4-FFF2-40B4-BE49-F238E27FC236}">
                  <a16:creationId xmlns:a16="http://schemas.microsoft.com/office/drawing/2014/main" id="{C0DAEFF3-B4E7-4F74-AEF9-24783B233CC1}"/>
                </a:ext>
              </a:extLst>
            </p:cNvPr>
            <p:cNvSpPr/>
            <p:nvPr/>
          </p:nvSpPr>
          <p:spPr>
            <a:xfrm rot="8151599">
              <a:off x="200805" y="806971"/>
              <a:ext cx="739489" cy="746246"/>
            </a:xfrm>
            <a:prstGeom prst="teardrop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70AA46B1-9DC8-4DCB-B4C5-A5D06D1B002D}"/>
                </a:ext>
              </a:extLst>
            </p:cNvPr>
            <p:cNvGrpSpPr/>
            <p:nvPr/>
          </p:nvGrpSpPr>
          <p:grpSpPr>
            <a:xfrm>
              <a:off x="201300" y="1866648"/>
              <a:ext cx="738372" cy="747454"/>
              <a:chOff x="201300" y="1327877"/>
              <a:chExt cx="738372" cy="747454"/>
            </a:xfrm>
          </p:grpSpPr>
          <p:sp>
            <p:nvSpPr>
              <p:cNvPr id="34" name="눈물 방울 33">
                <a:extLst>
                  <a:ext uri="{FF2B5EF4-FFF2-40B4-BE49-F238E27FC236}">
                    <a16:creationId xmlns:a16="http://schemas.microsoft.com/office/drawing/2014/main" id="{ECE9D7C2-E0BB-4CA5-AF45-8FB23F1A45B6}"/>
                  </a:ext>
                </a:extLst>
              </p:cNvPr>
              <p:cNvSpPr/>
              <p:nvPr/>
            </p:nvSpPr>
            <p:spPr>
              <a:xfrm rot="8202791">
                <a:off x="201300" y="1327877"/>
                <a:ext cx="738372" cy="747454"/>
              </a:xfrm>
              <a:prstGeom prst="teardrop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09A3A20-50F8-4768-9CF8-E5ADF37DE383}"/>
                  </a:ext>
                </a:extLst>
              </p:cNvPr>
              <p:cNvSpPr txBox="1"/>
              <p:nvPr/>
            </p:nvSpPr>
            <p:spPr>
              <a:xfrm>
                <a:off x="263043" y="1460747"/>
                <a:ext cx="54213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0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2</a:t>
                </a:r>
                <a:endParaRPr lang="ko-KR" altLang="en-US" sz="3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BDBA93CA-927F-4A94-8559-7071C0E6D1B9}"/>
                </a:ext>
              </a:extLst>
            </p:cNvPr>
            <p:cNvGrpSpPr/>
            <p:nvPr/>
          </p:nvGrpSpPr>
          <p:grpSpPr>
            <a:xfrm>
              <a:off x="200981" y="2933135"/>
              <a:ext cx="738372" cy="747454"/>
              <a:chOff x="200981" y="3063450"/>
              <a:chExt cx="738372" cy="747454"/>
            </a:xfrm>
          </p:grpSpPr>
          <p:sp>
            <p:nvSpPr>
              <p:cNvPr id="35" name="눈물 방울 34">
                <a:extLst>
                  <a:ext uri="{FF2B5EF4-FFF2-40B4-BE49-F238E27FC236}">
                    <a16:creationId xmlns:a16="http://schemas.microsoft.com/office/drawing/2014/main" id="{05B4D2FC-0AAA-4A0A-B453-109F83CD46E6}"/>
                  </a:ext>
                </a:extLst>
              </p:cNvPr>
              <p:cNvSpPr/>
              <p:nvPr/>
            </p:nvSpPr>
            <p:spPr>
              <a:xfrm rot="8106722">
                <a:off x="200981" y="3063450"/>
                <a:ext cx="738372" cy="747454"/>
              </a:xfrm>
              <a:prstGeom prst="teardrop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F0951C6-75ED-44AF-BE03-EBEF90BF2B08}"/>
                  </a:ext>
                </a:extLst>
              </p:cNvPr>
              <p:cNvSpPr txBox="1"/>
              <p:nvPr/>
            </p:nvSpPr>
            <p:spPr>
              <a:xfrm>
                <a:off x="270858" y="3202589"/>
                <a:ext cx="550151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0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3</a:t>
                </a:r>
                <a:endParaRPr lang="ko-KR" altLang="en-US" sz="30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ECD42DD2-F1B7-4296-9D63-EAFE548F8C46}"/>
              </a:ext>
            </a:extLst>
          </p:cNvPr>
          <p:cNvSpPr txBox="1"/>
          <p:nvPr/>
        </p:nvSpPr>
        <p:spPr>
          <a:xfrm>
            <a:off x="1347607" y="4248875"/>
            <a:ext cx="43588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spc="-15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4400" b="1" spc="-15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</a:t>
            </a:r>
            <a:endParaRPr lang="ko-KR" altLang="en-US" dirty="0"/>
          </a:p>
        </p:txBody>
      </p:sp>
      <p:sp>
        <p:nvSpPr>
          <p:cNvPr id="29" name="눈물 방울 28">
            <a:extLst>
              <a:ext uri="{FF2B5EF4-FFF2-40B4-BE49-F238E27FC236}">
                <a16:creationId xmlns:a16="http://schemas.microsoft.com/office/drawing/2014/main" id="{BD9E09AA-6671-465A-8523-61908C848CEE}"/>
              </a:ext>
            </a:extLst>
          </p:cNvPr>
          <p:cNvSpPr/>
          <p:nvPr/>
        </p:nvSpPr>
        <p:spPr>
          <a:xfrm rot="8106722">
            <a:off x="353862" y="4251503"/>
            <a:ext cx="738372" cy="747454"/>
          </a:xfrm>
          <a:prstGeom prst="teardrop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70D5531-CEE9-44D4-AECF-FC4350128818}"/>
              </a:ext>
            </a:extLst>
          </p:cNvPr>
          <p:cNvSpPr txBox="1"/>
          <p:nvPr/>
        </p:nvSpPr>
        <p:spPr>
          <a:xfrm>
            <a:off x="423739" y="4390642"/>
            <a:ext cx="5309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4</a:t>
            </a:r>
            <a:endParaRPr lang="ko-KR" altLang="en-US" sz="3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67BFCE5-DDBB-4119-B528-5829A858965F}"/>
              </a:ext>
            </a:extLst>
          </p:cNvPr>
          <p:cNvSpPr txBox="1"/>
          <p:nvPr/>
        </p:nvSpPr>
        <p:spPr>
          <a:xfrm>
            <a:off x="1347607" y="5315089"/>
            <a:ext cx="12747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spc="-15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</a:t>
            </a:r>
            <a:endParaRPr lang="ko-KR" altLang="en-US" dirty="0"/>
          </a:p>
        </p:txBody>
      </p:sp>
      <p:sp>
        <p:nvSpPr>
          <p:cNvPr id="36" name="눈물 방울 35">
            <a:extLst>
              <a:ext uri="{FF2B5EF4-FFF2-40B4-BE49-F238E27FC236}">
                <a16:creationId xmlns:a16="http://schemas.microsoft.com/office/drawing/2014/main" id="{0063CC49-8A6E-4BC7-92A0-7DC7B141C465}"/>
              </a:ext>
            </a:extLst>
          </p:cNvPr>
          <p:cNvSpPr/>
          <p:nvPr/>
        </p:nvSpPr>
        <p:spPr>
          <a:xfrm rot="8106722">
            <a:off x="353862" y="5317717"/>
            <a:ext cx="738372" cy="747454"/>
          </a:xfrm>
          <a:prstGeom prst="teardrop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6882CAC-B8F6-4CB4-AB52-40C6F4BBCF0B}"/>
              </a:ext>
            </a:extLst>
          </p:cNvPr>
          <p:cNvSpPr txBox="1"/>
          <p:nvPr/>
        </p:nvSpPr>
        <p:spPr>
          <a:xfrm>
            <a:off x="423739" y="5456856"/>
            <a:ext cx="5309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5</a:t>
            </a:r>
            <a:endParaRPr lang="ko-KR" altLang="en-US" sz="3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58960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C8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rgbClr val="FA7D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rgbClr val="4CC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58544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화면단위 캡쳐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 menu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13FF0B-4597-4ECF-8F40-3BAA3C1D47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089" y="908019"/>
            <a:ext cx="5067822" cy="588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45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C8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rgbClr val="FA7D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rgbClr val="4CC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73244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화면단위 캡쳐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diary null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때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EEBF088-C6F8-44FA-BD05-D45C540358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66" y="1110398"/>
            <a:ext cx="11065267" cy="565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48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C8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rgbClr val="FA7D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rgbClr val="4CC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65085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화면단위 캡쳐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diary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쓰기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1B7A05-7AB5-48B1-AB0F-A6C5E06C72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13" y="1801894"/>
            <a:ext cx="5648426" cy="384143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AE134EA-B72D-49B7-AA8D-BEE07EB6B8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261" y="1801894"/>
            <a:ext cx="5767926" cy="3436939"/>
          </a:xfrm>
          <a:prstGeom prst="rect">
            <a:avLst/>
          </a:prstGeom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5D92130-2E09-4138-B915-228F429E8036}"/>
              </a:ext>
            </a:extLst>
          </p:cNvPr>
          <p:cNvCxnSpPr/>
          <p:nvPr/>
        </p:nvCxnSpPr>
        <p:spPr>
          <a:xfrm>
            <a:off x="5327009" y="4337108"/>
            <a:ext cx="13757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9722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C8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rgbClr val="FA7D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rgbClr val="4CC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65085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화면단위 캡쳐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diary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수정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5D92130-2E09-4138-B915-228F429E8036}"/>
              </a:ext>
            </a:extLst>
          </p:cNvPr>
          <p:cNvCxnSpPr/>
          <p:nvPr/>
        </p:nvCxnSpPr>
        <p:spPr>
          <a:xfrm>
            <a:off x="5327009" y="4337108"/>
            <a:ext cx="13757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51018A1B-BD72-4B7A-8759-BB82C88400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892" y="4270413"/>
            <a:ext cx="3776215" cy="245060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3C644B2-7167-4AE7-98E7-FC795A806A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12" y="1075339"/>
            <a:ext cx="4878586" cy="299067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3D28A78-0679-45D1-A04C-10A4D891826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02" y="1075339"/>
            <a:ext cx="4878586" cy="2990675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10FBB7BE-469C-438E-954D-1391E61D4838}"/>
              </a:ext>
            </a:extLst>
          </p:cNvPr>
          <p:cNvCxnSpPr/>
          <p:nvPr/>
        </p:nvCxnSpPr>
        <p:spPr>
          <a:xfrm>
            <a:off x="3758268" y="3682767"/>
            <a:ext cx="538951" cy="528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19659D7D-C98E-47E1-97AD-58F72C9D42C2}"/>
              </a:ext>
            </a:extLst>
          </p:cNvPr>
          <p:cNvCxnSpPr/>
          <p:nvPr/>
        </p:nvCxnSpPr>
        <p:spPr>
          <a:xfrm flipV="1">
            <a:off x="7348756" y="3758268"/>
            <a:ext cx="635351" cy="438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8021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C8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rgbClr val="FA7D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rgbClr val="4CC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65085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화면단위 캡쳐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diary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삭제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EECCD75-566D-468E-857B-8DB62F893E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02" y="1697698"/>
            <a:ext cx="5648426" cy="34626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D7223A9-2BE3-4835-9E0F-1D87036CDB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1" y="1697698"/>
            <a:ext cx="5978597" cy="3462604"/>
          </a:xfrm>
          <a:prstGeom prst="rect">
            <a:avLst/>
          </a:prstGeom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5D92130-2E09-4138-B915-228F429E8036}"/>
              </a:ext>
            </a:extLst>
          </p:cNvPr>
          <p:cNvCxnSpPr>
            <a:cxnSpLocks/>
          </p:cNvCxnSpPr>
          <p:nvPr/>
        </p:nvCxnSpPr>
        <p:spPr>
          <a:xfrm>
            <a:off x="4720205" y="3727508"/>
            <a:ext cx="24806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2439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rgbClr val="FA7D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95841-4F1E-4CEA-A1D3-C5E33B4C6840}"/>
              </a:ext>
            </a:extLst>
          </p:cNvPr>
          <p:cNvSpPr txBox="1"/>
          <p:nvPr/>
        </p:nvSpPr>
        <p:spPr>
          <a:xfrm>
            <a:off x="1042963" y="390894"/>
            <a:ext cx="351731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시연 영상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B738BBE-710D-4966-8DCC-42E8A1D75884}"/>
              </a:ext>
            </a:extLst>
          </p:cNvPr>
          <p:cNvSpPr/>
          <p:nvPr/>
        </p:nvSpPr>
        <p:spPr>
          <a:xfrm>
            <a:off x="2800874" y="2828835"/>
            <a:ext cx="7041351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시연 영상은 </a:t>
            </a:r>
            <a:r>
              <a:rPr lang="ko-KR" altLang="en-US" dirty="0">
                <a:hlinkClick r:id="rId2"/>
              </a:rPr>
              <a:t>https://youtu.be/2W-BqPaD2o8</a:t>
            </a:r>
            <a:r>
              <a:rPr lang="ko-KR" altLang="en-US" dirty="0"/>
              <a:t> 에서 보실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자세한 코드는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https://github.com/wsmwin/Late-night-snacks_node.js-mysql</a:t>
            </a:r>
            <a:endParaRPr lang="en-US" altLang="ko-KR" dirty="0"/>
          </a:p>
          <a:p>
            <a:r>
              <a:rPr lang="ko-KR" altLang="en-US" dirty="0"/>
              <a:t>여기서 보실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24501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BE85E017-5751-473B-98DD-6DCDC3624159}"/>
              </a:ext>
            </a:extLst>
          </p:cNvPr>
          <p:cNvSpPr txBox="1"/>
          <p:nvPr/>
        </p:nvSpPr>
        <p:spPr>
          <a:xfrm>
            <a:off x="4602606" y="2905780"/>
            <a:ext cx="3134191" cy="707886"/>
          </a:xfrm>
          <a:prstGeom prst="rect">
            <a:avLst/>
          </a:prstGeom>
          <a:noFill/>
          <a:ln>
            <a:solidFill>
              <a:schemeClr val="bg1">
                <a:lumMod val="95000"/>
                <a:alpha val="0"/>
              </a:schemeClr>
            </a:solidFill>
          </a:ln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spc="6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KoPub돋움체 Bold" pitchFamily="2" charset="-127"/>
                <a:ea typeface="KoPub돋움체 Bold" pitchFamily="2" charset="-127"/>
              </a:rPr>
              <a:t>감사합니다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25D6C9D-4E1B-417A-829A-01215AD4247A}"/>
              </a:ext>
            </a:extLst>
          </p:cNvPr>
          <p:cNvCxnSpPr>
            <a:cxnSpLocks/>
          </p:cNvCxnSpPr>
          <p:nvPr/>
        </p:nvCxnSpPr>
        <p:spPr>
          <a:xfrm>
            <a:off x="4528904" y="2905780"/>
            <a:ext cx="31341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75977675-7361-4BF7-881B-FD8F977F5593}"/>
              </a:ext>
            </a:extLst>
          </p:cNvPr>
          <p:cNvCxnSpPr>
            <a:cxnSpLocks/>
          </p:cNvCxnSpPr>
          <p:nvPr/>
        </p:nvCxnSpPr>
        <p:spPr>
          <a:xfrm>
            <a:off x="4528904" y="3613666"/>
            <a:ext cx="328159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DD0E7A43-AACE-4CC8-9B55-1A4A886BBE68}"/>
              </a:ext>
            </a:extLst>
          </p:cNvPr>
          <p:cNvSpPr/>
          <p:nvPr/>
        </p:nvSpPr>
        <p:spPr>
          <a:xfrm>
            <a:off x="9482363" y="6253090"/>
            <a:ext cx="2576287" cy="6049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6535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7754" y="2285885"/>
            <a:ext cx="18469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001</a:t>
            </a:r>
            <a:endParaRPr lang="ko-KR" altLang="en-US" sz="7200" b="1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780" y="3549402"/>
            <a:ext cx="489909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5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사이트맵</a:t>
            </a:r>
            <a:r>
              <a:rPr lang="ko-KR" altLang="en-US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구성도</a:t>
            </a:r>
            <a:endParaRPr lang="ko-KR" altLang="ko-KR" sz="5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387754" y="3392488"/>
            <a:ext cx="663716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40FC47-00CB-4CC1-B46C-6445D6C3192A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A17A307-8EFA-44EA-AAC2-2B15DBA0EC0A}"/>
              </a:ext>
            </a:extLst>
          </p:cNvPr>
          <p:cNvGrpSpPr/>
          <p:nvPr/>
        </p:nvGrpSpPr>
        <p:grpSpPr>
          <a:xfrm>
            <a:off x="6721467" y="1454825"/>
            <a:ext cx="5199133" cy="3828374"/>
            <a:chOff x="6823065" y="1454825"/>
            <a:chExt cx="5199133" cy="3828374"/>
          </a:xfrm>
        </p:grpSpPr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79232C75-4465-48FA-8F85-4C304180195A}"/>
                </a:ext>
              </a:extLst>
            </p:cNvPr>
            <p:cNvSpPr/>
            <p:nvPr/>
          </p:nvSpPr>
          <p:spPr>
            <a:xfrm>
              <a:off x="6823065" y="1454825"/>
              <a:ext cx="3334365" cy="382837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54A47154-70E9-48CC-BE7C-293566D22DE0}"/>
                </a:ext>
              </a:extLst>
            </p:cNvPr>
            <p:cNvSpPr/>
            <p:nvPr/>
          </p:nvSpPr>
          <p:spPr>
            <a:xfrm>
              <a:off x="8687833" y="1454825"/>
              <a:ext cx="3334365" cy="3828374"/>
            </a:xfrm>
            <a:prstGeom prst="triangle">
              <a:avLst/>
            </a:prstGeom>
            <a:solidFill>
              <a:srgbClr val="4CC8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6341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1F9857D-C917-4416-992D-B70650543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7241298"/>
              </p:ext>
            </p:extLst>
          </p:nvPr>
        </p:nvGraphicFramePr>
        <p:xfrm>
          <a:off x="7800975" y="1626844"/>
          <a:ext cx="3791708" cy="4200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1175">
                  <a:extLst>
                    <a:ext uri="{9D8B030D-6E8A-4147-A177-3AD203B41FA5}">
                      <a16:colId xmlns:a16="http://schemas.microsoft.com/office/drawing/2014/main" val="2409571197"/>
                    </a:ext>
                  </a:extLst>
                </a:gridCol>
                <a:gridCol w="2010533">
                  <a:extLst>
                    <a:ext uri="{9D8B030D-6E8A-4147-A177-3AD203B41FA5}">
                      <a16:colId xmlns:a16="http://schemas.microsoft.com/office/drawing/2014/main" val="1134677044"/>
                    </a:ext>
                  </a:extLst>
                </a:gridCol>
              </a:tblGrid>
              <a:tr h="955177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kern="1200" dirty="0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Diary </a:t>
                      </a:r>
                      <a:r>
                        <a:rPr lang="ko-KR" altLang="en-US" sz="1600" b="1" kern="1200" dirty="0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기능</a:t>
                      </a:r>
                      <a:r>
                        <a:rPr lang="en-US" altLang="ko-KR" sz="1600" b="1" kern="1200" dirty="0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 </a:t>
                      </a:r>
                      <a:r>
                        <a:rPr lang="ko-KR" altLang="en-US" sz="1600" b="1" kern="1200" dirty="0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화면</a:t>
                      </a:r>
                      <a:endParaRPr lang="en-US" altLang="ko-KR" sz="1600" b="1" kern="1200" dirty="0">
                        <a:solidFill>
                          <a:schemeClr val="lt1"/>
                        </a:solidFill>
                        <a:latin typeface="+mn-lt"/>
                        <a:ea typeface="배달의민족 도현" panose="020B0600000101010101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kern="1200" dirty="0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(</a:t>
                      </a:r>
                      <a:r>
                        <a:rPr lang="en-US" altLang="ko-KR" sz="1400" b="1" kern="1200" dirty="0" err="1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xxxxxx_diary</a:t>
                      </a:r>
                      <a:r>
                        <a:rPr lang="en-US" altLang="ko-KR" sz="1400" b="1" kern="1200" dirty="0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kern="1200" dirty="0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=&gt; </a:t>
                      </a:r>
                      <a:r>
                        <a:rPr lang="en-US" altLang="ko-KR" sz="1400" b="1" kern="1200" dirty="0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(</a:t>
                      </a:r>
                      <a:r>
                        <a:rPr lang="en-US" altLang="ko-KR" sz="1400" b="1" kern="1200" dirty="0" err="1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xxxxxx_process</a:t>
                      </a:r>
                      <a:r>
                        <a:rPr lang="en-US" altLang="ko-KR" sz="1400" b="1" kern="1200" dirty="0">
                          <a:solidFill>
                            <a:schemeClr val="lt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)</a:t>
                      </a:r>
                      <a:endParaRPr lang="ko-KR" altLang="en-US" sz="1600" b="1" kern="1200" dirty="0">
                        <a:solidFill>
                          <a:schemeClr val="lt1"/>
                        </a:solidFill>
                        <a:latin typeface="+mn-lt"/>
                        <a:ea typeface="배달의민족 도현" panose="020B0600000101010101"/>
                        <a:cs typeface="+mn-cs"/>
                      </a:endParaRPr>
                    </a:p>
                  </a:txBody>
                  <a:tcPr anchor="ctr">
                    <a:solidFill>
                      <a:srgbClr val="ED636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5662568"/>
                  </a:ext>
                </a:extLst>
              </a:tr>
              <a:tr h="380254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</a:txBody>
                  <a:tcPr anchor="ctr">
                    <a:solidFill>
                      <a:srgbClr val="F8D3D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743803"/>
                  </a:ext>
                </a:extLst>
              </a:tr>
              <a:tr h="955177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쓰기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(/</a:t>
                      </a:r>
                      <a:r>
                        <a:rPr lang="en-US" altLang="ko-KR" sz="1400" b="0" dirty="0" err="1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create_diary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내용 쓴 후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  <a:p>
                      <a:pPr marL="0" indent="0" algn="ctr" latinLnBrk="1">
                        <a:buFont typeface="Symbol" panose="05050102010706020507" pitchFamily="18" charset="2"/>
                        <a:buNone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=&gt; </a:t>
                      </a:r>
                      <a:r>
                        <a:rPr lang="en-US" altLang="ko-KR" sz="1400" b="0" dirty="0" err="1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create_process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</a:txBody>
                  <a:tcPr anchor="ctr">
                    <a:solidFill>
                      <a:srgbClr val="F8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907006"/>
                  </a:ext>
                </a:extLst>
              </a:tr>
              <a:tr h="955177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수정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(/</a:t>
                      </a:r>
                      <a:r>
                        <a:rPr lang="en-US" altLang="ko-KR" sz="1400" b="0" dirty="0" err="1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update_diary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수정 한 후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=&gt; </a:t>
                      </a:r>
                      <a:r>
                        <a:rPr lang="en-US" altLang="ko-KR" sz="1400" b="0" dirty="0" err="1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update_process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</a:txBody>
                  <a:tcPr anchor="ctr">
                    <a:solidFill>
                      <a:srgbClr val="F8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70381"/>
                  </a:ext>
                </a:extLst>
              </a:tr>
              <a:tr h="955177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삭제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(/</a:t>
                      </a:r>
                      <a:r>
                        <a:rPr lang="en-US" altLang="ko-KR" sz="1400" b="0" dirty="0" err="1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delete_diary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</a:endParaRPr>
                    </a:p>
                  </a:txBody>
                  <a:tcPr anchor="ctr">
                    <a:solidFill>
                      <a:srgbClr val="F8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1311632"/>
                  </a:ext>
                </a:extLst>
              </a:tr>
            </a:tbl>
          </a:graphicData>
        </a:graphic>
      </p:graphicFrame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/>
              </a:rPr>
              <a:t>1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761987" y="6505575"/>
            <a:ext cx="235994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  <a:ea typeface="배달의민족 도현" panose="020B0600000101010101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  <a:ea typeface="배달의민족 도현" panose="020B0600000101010101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A4F415-38DE-414F-8BE4-D51CA651195F}"/>
              </a:ext>
            </a:extLst>
          </p:cNvPr>
          <p:cNvSpPr txBox="1"/>
          <p:nvPr/>
        </p:nvSpPr>
        <p:spPr>
          <a:xfrm>
            <a:off x="1042963" y="390894"/>
            <a:ext cx="38363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/>
              </a:rPr>
              <a:t>&lt; </a:t>
            </a:r>
            <a:r>
              <a:rPr lang="ko-KR" altLang="en-US" sz="3000" b="1" dirty="0" err="1">
                <a:latin typeface="배달의민족 도현" panose="020B0600000101010101" pitchFamily="50" charset="-127"/>
                <a:ea typeface="배달의민족 도현" panose="020B0600000101010101"/>
              </a:rPr>
              <a:t>사이트맵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/>
              </a:rPr>
              <a:t> 구성도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C6F156A-1840-449F-AC55-6E832ED214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40365"/>
              </p:ext>
            </p:extLst>
          </p:nvPr>
        </p:nvGraphicFramePr>
        <p:xfrm>
          <a:off x="581689" y="1620682"/>
          <a:ext cx="8044263" cy="4216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3645">
                  <a:extLst>
                    <a:ext uri="{9D8B030D-6E8A-4147-A177-3AD203B41FA5}">
                      <a16:colId xmlns:a16="http://schemas.microsoft.com/office/drawing/2014/main" val="3644662232"/>
                    </a:ext>
                  </a:extLst>
                </a:gridCol>
                <a:gridCol w="971474">
                  <a:extLst>
                    <a:ext uri="{9D8B030D-6E8A-4147-A177-3AD203B41FA5}">
                      <a16:colId xmlns:a16="http://schemas.microsoft.com/office/drawing/2014/main" val="3611195665"/>
                    </a:ext>
                  </a:extLst>
                </a:gridCol>
                <a:gridCol w="2045152">
                  <a:extLst>
                    <a:ext uri="{9D8B030D-6E8A-4147-A177-3AD203B41FA5}">
                      <a16:colId xmlns:a16="http://schemas.microsoft.com/office/drawing/2014/main" val="650620028"/>
                    </a:ext>
                  </a:extLst>
                </a:gridCol>
                <a:gridCol w="981700">
                  <a:extLst>
                    <a:ext uri="{9D8B030D-6E8A-4147-A177-3AD203B41FA5}">
                      <a16:colId xmlns:a16="http://schemas.microsoft.com/office/drawing/2014/main" val="1241097493"/>
                    </a:ext>
                  </a:extLst>
                </a:gridCol>
                <a:gridCol w="1992292">
                  <a:extLst>
                    <a:ext uri="{9D8B030D-6E8A-4147-A177-3AD203B41FA5}">
                      <a16:colId xmlns:a16="http://schemas.microsoft.com/office/drawing/2014/main" val="3066355390"/>
                    </a:ext>
                  </a:extLst>
                </a:gridCol>
              </a:tblGrid>
              <a:tr h="9551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ea typeface="배달의민족 도현" panose="020B0600000101010101"/>
                        </a:rPr>
                        <a:t>Home </a:t>
                      </a:r>
                      <a:r>
                        <a:rPr lang="ko-KR" altLang="en-US" sz="1600" dirty="0">
                          <a:ea typeface="배달의민족 도현" panose="020B0600000101010101"/>
                        </a:rPr>
                        <a:t>화면 </a:t>
                      </a:r>
                      <a:r>
                        <a:rPr lang="en-US" altLang="ko-KR" sz="1600" dirty="0">
                          <a:ea typeface="배달의민족 도현" panose="020B0600000101010101"/>
                        </a:rPr>
                        <a:t>(/)</a:t>
                      </a:r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ea typeface="배달의민족 도현" panose="020B0600000101010101"/>
                        </a:rPr>
                        <a:t>Menu </a:t>
                      </a:r>
                      <a:r>
                        <a:rPr lang="ko-KR" altLang="en-US" sz="1600" dirty="0">
                          <a:ea typeface="배달의민족 도현" panose="020B0600000101010101"/>
                        </a:rPr>
                        <a:t>화면 </a:t>
                      </a:r>
                      <a:r>
                        <a:rPr lang="en-US" altLang="ko-KR" sz="1600" dirty="0">
                          <a:ea typeface="배달의민족 도현" panose="020B0600000101010101"/>
                        </a:rPr>
                        <a:t>(/menu)</a:t>
                      </a:r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ea typeface="배달의민족 도현" panose="020B0600000101010101"/>
                        </a:rPr>
                        <a:t>Diary </a:t>
                      </a:r>
                      <a:r>
                        <a:rPr lang="ko-KR" altLang="en-US" sz="1600" dirty="0">
                          <a:ea typeface="배달의민족 도현" panose="020B0600000101010101"/>
                        </a:rPr>
                        <a:t>화면 </a:t>
                      </a:r>
                      <a:r>
                        <a:rPr lang="en-US" altLang="ko-KR" sz="1600" dirty="0">
                          <a:ea typeface="배달의민족 도현" panose="020B0600000101010101"/>
                        </a:rPr>
                        <a:t>(/diary)</a:t>
                      </a:r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5236904"/>
                  </a:ext>
                </a:extLst>
              </a:tr>
              <a:tr h="395941">
                <a:tc gridSpan="5"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ea typeface="배달의민족 도현" panose="020B0600000101010101"/>
                        </a:rPr>
                        <a:t>                                                   페이지  이동 </a:t>
                      </a:r>
                      <a:r>
                        <a:rPr lang="en-US" altLang="ko-KR" sz="1800" b="0" dirty="0">
                          <a:ea typeface="배달의민족 도현" panose="020B0600000101010101"/>
                        </a:rPr>
                        <a:t>navbar</a:t>
                      </a:r>
                      <a:endParaRPr lang="ko-KR" altLang="en-US" sz="1800" b="0" dirty="0">
                        <a:ea typeface="배달의민족 도현" panose="020B0600000101010101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0654956"/>
                  </a:ext>
                </a:extLst>
              </a:tr>
              <a:tr h="955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ea typeface="배달의민족 도현" panose="020B0600000101010101"/>
                        </a:rPr>
                        <a:t>사이트 소개 화면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ea typeface="배달의민족 도현" panose="020B0600000101010101"/>
                        </a:rPr>
                        <a:t>메뉴 소개 화면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ea typeface="배달의민족 도현" panose="020B0600000101010101"/>
                        </a:rPr>
                        <a:t>다이어리 목록 화면</a:t>
                      </a: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0011924"/>
                  </a:ext>
                </a:extLst>
              </a:tr>
              <a:tr h="955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dk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메뉴 </a:t>
                      </a:r>
                      <a:r>
                        <a:rPr lang="ko-KR" altLang="en-US" sz="1600" b="0" kern="1200" dirty="0" err="1">
                          <a:solidFill>
                            <a:schemeClr val="dk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보러가기</a:t>
                      </a:r>
                      <a:r>
                        <a:rPr lang="ko-KR" altLang="en-US" sz="1600" b="0" kern="1200" dirty="0">
                          <a:solidFill>
                            <a:schemeClr val="dk1"/>
                          </a:solidFill>
                          <a:latin typeface="+mn-lt"/>
                          <a:ea typeface="배달의민족 도현" panose="020B0600000101010101"/>
                          <a:cs typeface="+mn-cs"/>
                        </a:rPr>
                        <a:t> 버튼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ea typeface="배달의민족 도현" panose="020B0600000101010101"/>
                        </a:rPr>
                        <a:t>다이어리 쓰기 버튼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ea typeface="배달의민족 도현" panose="020B0600000101010101"/>
                        </a:rPr>
                        <a:t> 총 먹은 금액 화면</a:t>
                      </a: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971357"/>
                  </a:ext>
                </a:extLst>
              </a:tr>
              <a:tr h="955177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ea typeface="배달의민족 도현" panose="020B0600000101010101"/>
                        </a:rPr>
                        <a:t>다이어리 쓰기 버튼</a:t>
                      </a:r>
                      <a:endParaRPr lang="en-US" altLang="ko-KR" sz="1600" b="0" dirty="0">
                        <a:ea typeface="배달의민족 도현" panose="020B0600000101010101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ea typeface="배달의민족 도현" panose="020B0600000101010101"/>
                        </a:rPr>
                        <a:t>다이어리 수정 버튼</a:t>
                      </a:r>
                      <a:endParaRPr lang="en-US" altLang="ko-KR" sz="1600" b="0" dirty="0">
                        <a:ea typeface="배달의민족 도현" panose="020B0600000101010101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ea typeface="배달의민족 도현" panose="020B0600000101010101"/>
                        </a:rPr>
                        <a:t>다이어리 삭제 버튼</a:t>
                      </a:r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rgbClr val="F8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583105"/>
                  </a:ext>
                </a:extLst>
              </a:tr>
            </a:tbl>
          </a:graphicData>
        </a:graphic>
      </p:graphicFrame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827907BC-AE31-4DA3-938A-89EFC6DBF468}"/>
              </a:ext>
            </a:extLst>
          </p:cNvPr>
          <p:cNvCxnSpPr>
            <a:cxnSpLocks/>
          </p:cNvCxnSpPr>
          <p:nvPr/>
        </p:nvCxnSpPr>
        <p:spPr>
          <a:xfrm flipV="1">
            <a:off x="2716175" y="3600450"/>
            <a:ext cx="828675" cy="847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A84437A3-E81C-4BED-ACE6-F2FBD3CB19C5}"/>
              </a:ext>
            </a:extLst>
          </p:cNvPr>
          <p:cNvCxnSpPr>
            <a:cxnSpLocks/>
          </p:cNvCxnSpPr>
          <p:nvPr/>
        </p:nvCxnSpPr>
        <p:spPr>
          <a:xfrm flipV="1">
            <a:off x="5735600" y="3600450"/>
            <a:ext cx="828675" cy="847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CB69C2D7-7105-4197-A83B-A111BE3E8367}"/>
              </a:ext>
            </a:extLst>
          </p:cNvPr>
          <p:cNvCxnSpPr>
            <a:cxnSpLocks/>
          </p:cNvCxnSpPr>
          <p:nvPr/>
        </p:nvCxnSpPr>
        <p:spPr>
          <a:xfrm flipV="1">
            <a:off x="8696671" y="3556841"/>
            <a:ext cx="828675" cy="1510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F639DAB-B1A3-483A-9B0C-FED7A03B6CCF}"/>
              </a:ext>
            </a:extLst>
          </p:cNvPr>
          <p:cNvCxnSpPr>
            <a:cxnSpLocks/>
          </p:cNvCxnSpPr>
          <p:nvPr/>
        </p:nvCxnSpPr>
        <p:spPr>
          <a:xfrm flipV="1">
            <a:off x="8714351" y="4507334"/>
            <a:ext cx="810995" cy="836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677DDBEE-CC19-44A3-95B2-D683AECE0C80}"/>
              </a:ext>
            </a:extLst>
          </p:cNvPr>
          <p:cNvCxnSpPr>
            <a:cxnSpLocks/>
          </p:cNvCxnSpPr>
          <p:nvPr/>
        </p:nvCxnSpPr>
        <p:spPr>
          <a:xfrm flipV="1">
            <a:off x="8714351" y="5343525"/>
            <a:ext cx="810995" cy="280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8DB326FA-5628-4B1F-9746-6283579C173D}"/>
              </a:ext>
            </a:extLst>
          </p:cNvPr>
          <p:cNvSpPr/>
          <p:nvPr/>
        </p:nvSpPr>
        <p:spPr>
          <a:xfrm>
            <a:off x="8428840" y="2600325"/>
            <a:ext cx="394223" cy="358775"/>
          </a:xfrm>
          <a:prstGeom prst="roundRect">
            <a:avLst/>
          </a:prstGeom>
          <a:solidFill>
            <a:srgbClr val="F8D3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3263690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7754" y="2285885"/>
            <a:ext cx="17908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002</a:t>
            </a:r>
            <a:endParaRPr lang="ko-KR" altLang="en-US" sz="7200" b="1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780" y="3549402"/>
            <a:ext cx="299473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DB</a:t>
            </a:r>
            <a:r>
              <a:rPr lang="ko-KR" altLang="en-US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구성도</a:t>
            </a:r>
            <a:endParaRPr lang="ko-KR" altLang="ko-KR" sz="5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387754" y="3392488"/>
            <a:ext cx="663716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40FC47-00CB-4CC1-B46C-6445D6C3192A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A17A307-8EFA-44EA-AAC2-2B15DBA0EC0A}"/>
              </a:ext>
            </a:extLst>
          </p:cNvPr>
          <p:cNvGrpSpPr/>
          <p:nvPr/>
        </p:nvGrpSpPr>
        <p:grpSpPr>
          <a:xfrm>
            <a:off x="6721467" y="1454825"/>
            <a:ext cx="5199133" cy="3828374"/>
            <a:chOff x="6823065" y="1454825"/>
            <a:chExt cx="5199133" cy="3828374"/>
          </a:xfrm>
        </p:grpSpPr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79232C75-4465-48FA-8F85-4C304180195A}"/>
                </a:ext>
              </a:extLst>
            </p:cNvPr>
            <p:cNvSpPr/>
            <p:nvPr/>
          </p:nvSpPr>
          <p:spPr>
            <a:xfrm>
              <a:off x="6823065" y="1454825"/>
              <a:ext cx="3334365" cy="382837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54A47154-70E9-48CC-BE7C-293566D22DE0}"/>
                </a:ext>
              </a:extLst>
            </p:cNvPr>
            <p:cNvSpPr/>
            <p:nvPr/>
          </p:nvSpPr>
          <p:spPr>
            <a:xfrm>
              <a:off x="8687833" y="1454825"/>
              <a:ext cx="3334365" cy="3828374"/>
            </a:xfrm>
            <a:prstGeom prst="triangle">
              <a:avLst/>
            </a:prstGeom>
            <a:solidFill>
              <a:srgbClr val="4CC8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6211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42963" y="390894"/>
            <a:ext cx="28296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DB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구성도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69F5AD7-15E6-4229-ACC6-C6032C8745D3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4F833FF-17E4-425C-9121-CD3F3806C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93" y="2622587"/>
            <a:ext cx="2143125" cy="16383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0C4D088-5469-4736-8230-3AE188037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7772" y="986352"/>
            <a:ext cx="5305425" cy="131525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D957DD2-A7D0-47D6-B9E0-4B2C01EDE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771" y="4759304"/>
            <a:ext cx="5305425" cy="19981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2F19488-68B7-4C6A-A840-A932740216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7772" y="2622587"/>
            <a:ext cx="5305425" cy="199817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2F3254E-7C5A-4CB0-AE9C-53005FEF2E60}"/>
              </a:ext>
            </a:extLst>
          </p:cNvPr>
          <p:cNvSpPr/>
          <p:nvPr/>
        </p:nvSpPr>
        <p:spPr>
          <a:xfrm>
            <a:off x="7858447" y="1218220"/>
            <a:ext cx="3996855" cy="851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왼쪽에서 보실 수 있듯이 테이블은 총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3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개로 구성했습니다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.</a:t>
            </a:r>
          </a:p>
          <a:p>
            <a:pPr algn="just">
              <a:spcAft>
                <a:spcPts val="800"/>
              </a:spcAft>
            </a:pP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category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에는 야식 카테고리의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Id, Name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이 담기며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,</a:t>
            </a:r>
          </a:p>
          <a:p>
            <a:pPr algn="just">
              <a:spcAft>
                <a:spcPts val="800"/>
              </a:spcAft>
            </a:pP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primary Key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를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Id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값으로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주었습니다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3420EA8-8DEC-4641-9862-62BA6D6E2088}"/>
              </a:ext>
            </a:extLst>
          </p:cNvPr>
          <p:cNvCxnSpPr>
            <a:cxnSpLocks/>
          </p:cNvCxnSpPr>
          <p:nvPr/>
        </p:nvCxnSpPr>
        <p:spPr>
          <a:xfrm flipV="1">
            <a:off x="985814" y="1809750"/>
            <a:ext cx="1341304" cy="1775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E9B35AC4-7C22-42EE-B111-8E5C396C4129}"/>
              </a:ext>
            </a:extLst>
          </p:cNvPr>
          <p:cNvCxnSpPr/>
          <p:nvPr/>
        </p:nvCxnSpPr>
        <p:spPr>
          <a:xfrm flipV="1">
            <a:off x="749440" y="3724275"/>
            <a:ext cx="1577678" cy="209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10ED9A0-22DB-49C2-B245-C9084941A663}"/>
              </a:ext>
            </a:extLst>
          </p:cNvPr>
          <p:cNvCxnSpPr>
            <a:cxnSpLocks/>
          </p:cNvCxnSpPr>
          <p:nvPr/>
        </p:nvCxnSpPr>
        <p:spPr>
          <a:xfrm>
            <a:off x="749440" y="3829050"/>
            <a:ext cx="1577678" cy="2089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BF4771-CE30-428D-8F5C-D25F607D56BA}"/>
              </a:ext>
            </a:extLst>
          </p:cNvPr>
          <p:cNvSpPr/>
          <p:nvPr/>
        </p:nvSpPr>
        <p:spPr>
          <a:xfrm>
            <a:off x="7858447" y="3195915"/>
            <a:ext cx="3996855" cy="851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menu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에는 야식 메뉴의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Id, 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카테고리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Id, Name, Price,</a:t>
            </a:r>
          </a:p>
          <a:p>
            <a:pPr algn="just">
              <a:spcAft>
                <a:spcPts val="800"/>
              </a:spcAft>
            </a:pP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Description, Picture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이 담기며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, primary Key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는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ID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값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,</a:t>
            </a:r>
          </a:p>
          <a:p>
            <a:pPr algn="just">
              <a:spcAft>
                <a:spcPts val="800"/>
              </a:spcAft>
            </a:pPr>
            <a:r>
              <a:rPr lang="en-US" altLang="ko-KR" sz="1200" kern="100" dirty="0" err="1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cId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는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foreign key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로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category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의 </a:t>
            </a:r>
            <a:r>
              <a:rPr lang="en-US" altLang="ko-KR" sz="1200" kern="100" dirty="0" err="1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cId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와 연결됩니다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21645FB-D082-4CF2-80EE-FFAA1FC4C31D}"/>
              </a:ext>
            </a:extLst>
          </p:cNvPr>
          <p:cNvSpPr/>
          <p:nvPr/>
        </p:nvSpPr>
        <p:spPr>
          <a:xfrm>
            <a:off x="7858447" y="5189003"/>
            <a:ext cx="3996855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diary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에는 다이어리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Id, Time, Title, Desc, 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메뉴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Id, 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수량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,</a:t>
            </a:r>
          </a:p>
          <a:p>
            <a:pPr algn="just">
              <a:spcAft>
                <a:spcPts val="800"/>
              </a:spcAft>
            </a:pP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다이어리에 쓴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Price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가 담기며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, primary Key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는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Id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값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,</a:t>
            </a:r>
          </a:p>
          <a:p>
            <a:pPr algn="just">
              <a:spcAft>
                <a:spcPts val="800"/>
              </a:spcAft>
            </a:pPr>
            <a:r>
              <a:rPr lang="en-US" altLang="ko-KR" sz="1200" kern="100" dirty="0" err="1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mId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는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foreign key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로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menu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의 </a:t>
            </a:r>
            <a:r>
              <a:rPr lang="en-US" altLang="ko-KR" sz="1200" kern="100" dirty="0" err="1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mId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와 연결됩니다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.</a:t>
            </a:r>
          </a:p>
          <a:p>
            <a:pPr algn="just">
              <a:spcAft>
                <a:spcPts val="800"/>
              </a:spcAft>
            </a:pP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또한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Price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는 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menu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 테이블과 조인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연산하여 저장합니다</a:t>
            </a:r>
            <a:r>
              <a:rPr lang="en-US" altLang="ko-KR" sz="1200" kern="100" dirty="0">
                <a:latin typeface="배달의민족 도현" panose="020B0600000101010101" pitchFamily="34" charset="-127"/>
                <a:ea typeface="배달의민족 도현" panose="020B0600000101010101" pitchFamily="34" charset="-127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1482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7754" y="2285885"/>
            <a:ext cx="17908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003</a:t>
            </a:r>
            <a:endParaRPr lang="ko-KR" altLang="en-US" sz="7200" b="1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780" y="3549402"/>
            <a:ext cx="686598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 구성도</a:t>
            </a:r>
            <a:r>
              <a:rPr lang="en-US" altLang="ko-KR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기능 설명</a:t>
            </a:r>
            <a:r>
              <a:rPr lang="en-US" altLang="ko-KR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endParaRPr lang="ko-KR" altLang="ko-KR" sz="5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387754" y="3392488"/>
            <a:ext cx="663716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40FC47-00CB-4CC1-B46C-6445D6C3192A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A17A307-8EFA-44EA-AAC2-2B15DBA0EC0A}"/>
              </a:ext>
            </a:extLst>
          </p:cNvPr>
          <p:cNvGrpSpPr/>
          <p:nvPr/>
        </p:nvGrpSpPr>
        <p:grpSpPr>
          <a:xfrm>
            <a:off x="6721467" y="1454825"/>
            <a:ext cx="5199133" cy="3828374"/>
            <a:chOff x="6823065" y="1454825"/>
            <a:chExt cx="5199133" cy="3828374"/>
          </a:xfrm>
        </p:grpSpPr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79232C75-4465-48FA-8F85-4C304180195A}"/>
                </a:ext>
              </a:extLst>
            </p:cNvPr>
            <p:cNvSpPr/>
            <p:nvPr/>
          </p:nvSpPr>
          <p:spPr>
            <a:xfrm>
              <a:off x="6823065" y="1454825"/>
              <a:ext cx="3334365" cy="382837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54A47154-70E9-48CC-BE7C-293566D22DE0}"/>
                </a:ext>
              </a:extLst>
            </p:cNvPr>
            <p:cNvSpPr/>
            <p:nvPr/>
          </p:nvSpPr>
          <p:spPr>
            <a:xfrm>
              <a:off x="8687833" y="1454825"/>
              <a:ext cx="3334365" cy="3828374"/>
            </a:xfrm>
            <a:prstGeom prst="triangle">
              <a:avLst/>
            </a:prstGeom>
            <a:solidFill>
              <a:srgbClr val="4CC8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2326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42963" y="390894"/>
            <a:ext cx="30668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 구성도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69F5AD7-15E6-4229-ACC6-C6032C8745D3}"/>
              </a:ext>
            </a:extLst>
          </p:cNvPr>
          <p:cNvSpPr/>
          <p:nvPr/>
        </p:nvSpPr>
        <p:spPr>
          <a:xfrm>
            <a:off x="9621344" y="6261026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D407E7F-A594-4668-8F7A-71E87BB80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3526641"/>
              </p:ext>
            </p:extLst>
          </p:nvPr>
        </p:nvGraphicFramePr>
        <p:xfrm>
          <a:off x="1284131" y="937890"/>
          <a:ext cx="10229185" cy="59062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9335">
                  <a:extLst>
                    <a:ext uri="{9D8B030D-6E8A-4147-A177-3AD203B41FA5}">
                      <a16:colId xmlns:a16="http://schemas.microsoft.com/office/drawing/2014/main" val="3644662232"/>
                    </a:ext>
                  </a:extLst>
                </a:gridCol>
                <a:gridCol w="733425">
                  <a:extLst>
                    <a:ext uri="{9D8B030D-6E8A-4147-A177-3AD203B41FA5}">
                      <a16:colId xmlns:a16="http://schemas.microsoft.com/office/drawing/2014/main" val="3611195665"/>
                    </a:ext>
                  </a:extLst>
                </a:gridCol>
                <a:gridCol w="4598145">
                  <a:extLst>
                    <a:ext uri="{9D8B030D-6E8A-4147-A177-3AD203B41FA5}">
                      <a16:colId xmlns:a16="http://schemas.microsoft.com/office/drawing/2014/main" val="65062002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241097493"/>
                    </a:ext>
                  </a:extLst>
                </a:gridCol>
              </a:tblGrid>
              <a:tr h="1830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ea typeface="배달의민족 도현" panose="020B0600000101010101"/>
                        </a:rPr>
                        <a:t>main.js</a:t>
                      </a:r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ea typeface="배달의민족 도현" panose="020B0600000101010101"/>
                        </a:rPr>
                        <a:t>lib/template.js</a:t>
                      </a:r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ea typeface="배달의민족 도현" panose="020B0600000101010101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236904"/>
                  </a:ext>
                </a:extLst>
              </a:tr>
              <a:tr h="117208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home </a:t>
                      </a:r>
                      <a:r>
                        <a:rPr lang="ko-KR" altLang="en-US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화면</a:t>
                      </a:r>
                      <a:endParaRPr lang="en-US" altLang="ko-KR" sz="1600" b="1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template.HTML(title,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sectionPicture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,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banner,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page)</a:t>
                      </a:r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b="0" kern="120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HTML(title, 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sectionPicture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, banner, page)</a:t>
                      </a:r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b="0" kern="1200" dirty="0">
                        <a:solidFill>
                          <a:schemeClr val="dk1"/>
                        </a:solidFill>
                        <a:latin typeface="+mn-lt"/>
                        <a:ea typeface="배달의민족 도현" panose="020B0600000101010101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6549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 </a:t>
                      </a:r>
                      <a:r>
                        <a:rPr lang="ko-KR" altLang="en-US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화면</a:t>
                      </a:r>
                      <a:endParaRPr lang="en-US" altLang="ko-KR" sz="1600" b="1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template.list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(menus)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template.HTML(title, 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sectionPicture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, banner, page)</a:t>
                      </a: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b="0" kern="120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list(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menuList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 화면 받아온 것 </a:t>
                      </a:r>
                      <a:r>
                        <a:rPr lang="ko-KR" altLang="en-US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뿌려주기</a:t>
                      </a:r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b="0" kern="1200" dirty="0">
                        <a:solidFill>
                          <a:schemeClr val="dk1"/>
                        </a:solidFill>
                        <a:latin typeface="+mn-lt"/>
                        <a:ea typeface="배달의민족 도현" panose="020B0600000101010101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0011924"/>
                  </a:ext>
                </a:extLst>
              </a:tr>
              <a:tr h="579120">
                <a:tc rowSpan="2"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diary </a:t>
                      </a:r>
                      <a:r>
                        <a:rPr lang="ko-KR" altLang="en-US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화면</a:t>
                      </a:r>
                      <a:endParaRPr lang="en-US" altLang="ko-KR" sz="1600" b="1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template.menuHTML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(diaries[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i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].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dId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template.diaryList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(diaries, 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menuL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template.diarySelect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(diaries)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template.HTML(title, 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sectionPicture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, banner, page)</a:t>
                      </a: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b="0" kern="120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diaryList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diaryList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, 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menuL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diary 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화면 받아온 것 </a:t>
                      </a:r>
                      <a:r>
                        <a:rPr lang="ko-KR" altLang="en-US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뿌려주기</a:t>
                      </a:r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b="0" kern="1200" dirty="0">
                        <a:solidFill>
                          <a:schemeClr val="dk1"/>
                        </a:solidFill>
                        <a:latin typeface="+mn-lt"/>
                        <a:ea typeface="배달의민족 도현" panose="020B0600000101010101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971357"/>
                  </a:ext>
                </a:extLst>
              </a:tr>
              <a:tr h="5791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menuHTML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dId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diary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에서 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 Id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를 통해 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 table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과 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join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해서</a:t>
                      </a:r>
                      <a:endParaRPr lang="en-US" altLang="ko-KR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  <a:p>
                      <a:pPr marL="0" algn="l" defTabSz="914400" rtl="0" eaLnBrk="1" latinLnBrk="1" hangingPunct="1"/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해당하는 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diary Id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에 맞는 값들을 가져와서 뿌려주는 것</a:t>
                      </a: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8181344"/>
                  </a:ext>
                </a:extLst>
              </a:tr>
              <a:tr h="624840">
                <a:tc rowSpan="2"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600" b="1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create_diary</a:t>
                      </a:r>
                      <a:r>
                        <a:rPr lang="en-US" altLang="ko-KR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화면</a:t>
                      </a:r>
                      <a:endParaRPr lang="en-US" altLang="ko-KR" sz="1600" b="1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template.menuSelect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(menus)</a:t>
                      </a: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template.manySelect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manySelect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(0))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template.HTML(title, 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sectionPicture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, banner, page)</a:t>
                      </a: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b="0" kern="120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menuSelect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menuList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, 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mIndex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를 고르는 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select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문 만들어주는 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 (update diary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의 경우 기존 값 가져오는 파라미터 있다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b="0" kern="1200" dirty="0">
                        <a:solidFill>
                          <a:schemeClr val="dk1"/>
                        </a:solidFill>
                        <a:latin typeface="+mn-lt"/>
                        <a:ea typeface="배달의민족 도현" panose="020B0600000101010101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583105"/>
                  </a:ext>
                </a:extLst>
              </a:tr>
              <a:tr h="3200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manySelect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mMany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menu 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수량을 고르는 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select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문 만들어주는 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(update diary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의 경우 기존 값 가져오는 파라미터 있다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4969732"/>
                  </a:ext>
                </a:extLst>
              </a:tr>
              <a:tr h="465522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600" b="1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create_process</a:t>
                      </a:r>
                      <a:r>
                        <a:rPr lang="en-US" altLang="ko-KR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처리</a:t>
                      </a: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0240578"/>
                  </a:ext>
                </a:extLst>
              </a:tr>
              <a:tr h="716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update_diary</a:t>
                      </a:r>
                      <a:r>
                        <a:rPr lang="en-US" altLang="ko-KR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화면</a:t>
                      </a:r>
                      <a:endParaRPr lang="en-US" altLang="ko-KR" sz="1600" b="1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template.menuSelect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(menus, result[0].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mId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1" hangingPunct="1"/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template.manySelect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(result[0].</a:t>
                      </a: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mMany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)</a:t>
                      </a:r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b="0" kern="120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diarySelect</a:t>
                      </a:r>
                      <a:endParaRPr lang="en-US" altLang="ko-KR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diary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화면에서 수정과 삭제할 다이어리 번호를</a:t>
                      </a:r>
                      <a:endParaRPr lang="en-US" altLang="ko-KR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고르는 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select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문 </a:t>
                      </a:r>
                      <a:r>
                        <a:rPr lang="ko-KR" altLang="en-US" sz="1400" b="0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만들어주기</a:t>
                      </a:r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b="0" kern="1200" dirty="0">
                        <a:solidFill>
                          <a:schemeClr val="dk1"/>
                        </a:solidFill>
                        <a:latin typeface="+mn-lt"/>
                        <a:ea typeface="배달의민족 도현" panose="020B0600000101010101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4330677"/>
                  </a:ext>
                </a:extLst>
              </a:tr>
              <a:tr h="1830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update_process</a:t>
                      </a:r>
                      <a:r>
                        <a:rPr lang="en-US" altLang="ko-KR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처리</a:t>
                      </a: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b="0" kern="120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b="0" kern="1200" dirty="0">
                        <a:solidFill>
                          <a:schemeClr val="dk1"/>
                        </a:solidFill>
                        <a:latin typeface="+mn-lt"/>
                        <a:ea typeface="배달의민족 도현" panose="020B0600000101010101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655526"/>
                  </a:ext>
                </a:extLst>
              </a:tr>
              <a:tr h="183081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600" b="1" kern="1200" dirty="0" err="1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delete_diary</a:t>
                      </a:r>
                      <a:r>
                        <a:rPr lang="en-US" altLang="ko-KR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600" b="1" kern="1200" dirty="0">
                          <a:solidFill>
                            <a:schemeClr val="dk1"/>
                          </a:solidFill>
                          <a:latin typeface="배달의민족 도현" panose="020B0600000101010101" pitchFamily="34" charset="-127"/>
                          <a:ea typeface="배달의민족 도현" panose="020B0600000101010101" pitchFamily="34" charset="-127"/>
                          <a:cs typeface="+mn-cs"/>
                        </a:rPr>
                        <a:t>처리</a:t>
                      </a: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b="0" kern="1200" dirty="0">
                        <a:solidFill>
                          <a:schemeClr val="tx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400" b="0" kern="1200" dirty="0">
                        <a:solidFill>
                          <a:schemeClr val="dk1"/>
                        </a:solidFill>
                        <a:latin typeface="배달의민족 도현" panose="020B0600000101010101" pitchFamily="34" charset="-127"/>
                        <a:ea typeface="배달의민족 도현" panose="020B0600000101010101" pitchFamily="34" charset="-127"/>
                        <a:cs typeface="+mn-cs"/>
                      </a:endParaRPr>
                    </a:p>
                  </a:txBody>
                  <a:tcPr anchor="ctr">
                    <a:solidFill>
                      <a:srgbClr val="FCEAE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b="0" kern="1200" dirty="0">
                        <a:solidFill>
                          <a:schemeClr val="dk1"/>
                        </a:solidFill>
                        <a:latin typeface="+mn-lt"/>
                        <a:ea typeface="배달의민족 도현" panose="020B0600000101010101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689461"/>
                  </a:ext>
                </a:extLst>
              </a:tr>
            </a:tbl>
          </a:graphicData>
        </a:graphic>
      </p:graphicFrame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018E6E2A-B037-408E-8410-47059D26381F}"/>
              </a:ext>
            </a:extLst>
          </p:cNvPr>
          <p:cNvCxnSpPr>
            <a:cxnSpLocks/>
          </p:cNvCxnSpPr>
          <p:nvPr/>
        </p:nvCxnSpPr>
        <p:spPr>
          <a:xfrm flipV="1">
            <a:off x="5972175" y="1562101"/>
            <a:ext cx="742950" cy="95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44B3C9D-60BF-42EC-9EC9-0E17D902BAD3}"/>
              </a:ext>
            </a:extLst>
          </p:cNvPr>
          <p:cNvCxnSpPr>
            <a:cxnSpLocks/>
          </p:cNvCxnSpPr>
          <p:nvPr/>
        </p:nvCxnSpPr>
        <p:spPr>
          <a:xfrm flipV="1">
            <a:off x="5972175" y="1592716"/>
            <a:ext cx="712014" cy="837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C14355C-4AE9-4B1D-AA5F-167755A651B5}"/>
              </a:ext>
            </a:extLst>
          </p:cNvPr>
          <p:cNvCxnSpPr>
            <a:cxnSpLocks/>
          </p:cNvCxnSpPr>
          <p:nvPr/>
        </p:nvCxnSpPr>
        <p:spPr>
          <a:xfrm flipV="1">
            <a:off x="5972175" y="1609725"/>
            <a:ext cx="696546" cy="2095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CC2FFD07-F3EC-4F19-8051-C85163EC32D5}"/>
              </a:ext>
            </a:extLst>
          </p:cNvPr>
          <p:cNvCxnSpPr>
            <a:cxnSpLocks/>
          </p:cNvCxnSpPr>
          <p:nvPr/>
        </p:nvCxnSpPr>
        <p:spPr>
          <a:xfrm flipV="1">
            <a:off x="5972175" y="1674359"/>
            <a:ext cx="688812" cy="3108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3CF43ED-7DAC-4A5E-9D69-AF39002E3E0F}"/>
              </a:ext>
            </a:extLst>
          </p:cNvPr>
          <p:cNvCxnSpPr/>
          <p:nvPr/>
        </p:nvCxnSpPr>
        <p:spPr>
          <a:xfrm flipV="1">
            <a:off x="3381375" y="2105025"/>
            <a:ext cx="3333750" cy="85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E459315A-7C9C-44F7-A0BE-894A214EC7CB}"/>
              </a:ext>
            </a:extLst>
          </p:cNvPr>
          <p:cNvCxnSpPr/>
          <p:nvPr/>
        </p:nvCxnSpPr>
        <p:spPr>
          <a:xfrm>
            <a:off x="4629150" y="3047911"/>
            <a:ext cx="2055039" cy="302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5ECF2DB6-0B42-40B7-87D4-D39B51C221A4}"/>
              </a:ext>
            </a:extLst>
          </p:cNvPr>
          <p:cNvCxnSpPr/>
          <p:nvPr/>
        </p:nvCxnSpPr>
        <p:spPr>
          <a:xfrm flipV="1">
            <a:off x="4629150" y="2794885"/>
            <a:ext cx="2085975" cy="433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ECFA284-BCAA-4261-8DE4-3F78FCCEB9CD}"/>
              </a:ext>
            </a:extLst>
          </p:cNvPr>
          <p:cNvCxnSpPr/>
          <p:nvPr/>
        </p:nvCxnSpPr>
        <p:spPr>
          <a:xfrm>
            <a:off x="4109828" y="3481399"/>
            <a:ext cx="2605297" cy="2538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42BF741-4453-49DC-8004-9A67A88AFD4B}"/>
              </a:ext>
            </a:extLst>
          </p:cNvPr>
          <p:cNvCxnSpPr>
            <a:cxnSpLocks/>
          </p:cNvCxnSpPr>
          <p:nvPr/>
        </p:nvCxnSpPr>
        <p:spPr>
          <a:xfrm flipV="1">
            <a:off x="4109828" y="4088121"/>
            <a:ext cx="2605297" cy="209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3794412F-6089-4753-88DD-DC21B3A90312}"/>
              </a:ext>
            </a:extLst>
          </p:cNvPr>
          <p:cNvCxnSpPr/>
          <p:nvPr/>
        </p:nvCxnSpPr>
        <p:spPr>
          <a:xfrm>
            <a:off x="4829175" y="4550936"/>
            <a:ext cx="1855014" cy="293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0BA2A7C-26E5-42A8-B06C-E3158B11F49C}"/>
              </a:ext>
            </a:extLst>
          </p:cNvPr>
          <p:cNvCxnSpPr/>
          <p:nvPr/>
        </p:nvCxnSpPr>
        <p:spPr>
          <a:xfrm flipV="1">
            <a:off x="5412476" y="4181579"/>
            <a:ext cx="1109615" cy="1619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CEC9E62-10FD-4746-8E7C-5A9754BB2F8A}"/>
              </a:ext>
            </a:extLst>
          </p:cNvPr>
          <p:cNvCxnSpPr/>
          <p:nvPr/>
        </p:nvCxnSpPr>
        <p:spPr>
          <a:xfrm flipV="1">
            <a:off x="5048250" y="4904632"/>
            <a:ext cx="1612737" cy="11611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201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7754" y="2285885"/>
            <a:ext cx="17908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004</a:t>
            </a:r>
            <a:endParaRPr lang="ko-KR" altLang="en-US" sz="7200" b="1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780" y="3549402"/>
            <a:ext cx="512512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5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모듈별</a:t>
            </a:r>
            <a:r>
              <a:rPr lang="ko-KR" altLang="en-US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소스 코드</a:t>
            </a:r>
            <a:endParaRPr lang="ko-KR" altLang="ko-KR" sz="5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387754" y="3392488"/>
            <a:ext cx="663716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40FC47-00CB-4CC1-B46C-6445D6C3192A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A17A307-8EFA-44EA-AAC2-2B15DBA0EC0A}"/>
              </a:ext>
            </a:extLst>
          </p:cNvPr>
          <p:cNvGrpSpPr/>
          <p:nvPr/>
        </p:nvGrpSpPr>
        <p:grpSpPr>
          <a:xfrm>
            <a:off x="6721467" y="1454825"/>
            <a:ext cx="5199133" cy="3828374"/>
            <a:chOff x="6823065" y="1454825"/>
            <a:chExt cx="5199133" cy="3828374"/>
          </a:xfrm>
        </p:grpSpPr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79232C75-4465-48FA-8F85-4C304180195A}"/>
                </a:ext>
              </a:extLst>
            </p:cNvPr>
            <p:cNvSpPr/>
            <p:nvPr/>
          </p:nvSpPr>
          <p:spPr>
            <a:xfrm>
              <a:off x="6823065" y="1454825"/>
              <a:ext cx="3334365" cy="382837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54A47154-70E9-48CC-BE7C-293566D22DE0}"/>
                </a:ext>
              </a:extLst>
            </p:cNvPr>
            <p:cNvSpPr/>
            <p:nvPr/>
          </p:nvSpPr>
          <p:spPr>
            <a:xfrm>
              <a:off x="8687833" y="1454825"/>
              <a:ext cx="3334365" cy="3828374"/>
            </a:xfrm>
            <a:prstGeom prst="triangle">
              <a:avLst/>
            </a:prstGeom>
            <a:solidFill>
              <a:srgbClr val="4CC8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8301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065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ED636D"/>
      </a:accent1>
      <a:accent2>
        <a:srgbClr val="FA7D87"/>
      </a:accent2>
      <a:accent3>
        <a:srgbClr val="F8BAA1"/>
      </a:accent3>
      <a:accent4>
        <a:srgbClr val="1097D0"/>
      </a:accent4>
      <a:accent5>
        <a:srgbClr val="016A96"/>
      </a:accent5>
      <a:accent6>
        <a:srgbClr val="898F8D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7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2090</TotalTime>
  <Words>837</Words>
  <Application>Microsoft Office PowerPoint</Application>
  <PresentationFormat>와이드스크린</PresentationFormat>
  <Paragraphs>162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3" baseType="lpstr">
      <vt:lpstr>KoPub돋움체 Bold</vt:lpstr>
      <vt:lpstr>Malgun Gothic</vt:lpstr>
      <vt:lpstr>나눔스퀘어라운드 Regular</vt:lpstr>
      <vt:lpstr>배달의민족 도현</vt:lpstr>
      <vt:lpstr>Arial</vt:lpstr>
      <vt:lpstr>Symbol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wsnwin@gmail.com</cp:lastModifiedBy>
  <cp:revision>357</cp:revision>
  <dcterms:created xsi:type="dcterms:W3CDTF">2015-01-21T11:35:38Z</dcterms:created>
  <dcterms:modified xsi:type="dcterms:W3CDTF">2019-11-24T12:52:16Z</dcterms:modified>
</cp:coreProperties>
</file>

<file path=docProps/thumbnail.jpeg>
</file>